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Roboto"/>
      <p:regular r:id="rId28"/>
      <p:bold r:id="rId29"/>
      <p:italic r:id="rId30"/>
      <p:boldItalic r:id="rId31"/>
    </p:embeddedFont>
    <p:embeddedFont>
      <p:font typeface="Lato"/>
      <p:regular r:id="rId32"/>
      <p:bold r:id="rId33"/>
      <p:italic r:id="rId34"/>
      <p:boldItalic r:id="rId35"/>
    </p:embeddedFont>
    <p:embeddedFont>
      <p:font typeface="Montserrat"/>
      <p:regular r:id="rId36"/>
      <p:bold r:id="rId37"/>
      <p:italic r:id="rId38"/>
      <p:boldItalic r:id="rId39"/>
    </p:embeddedFont>
    <p:embeddedFont>
      <p:font typeface="Average"/>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verage-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Robot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37" Type="http://schemas.openxmlformats.org/officeDocument/2006/relationships/font" Target="fonts/Montserrat-bold.fntdata"/><Relationship Id="rId14" Type="http://schemas.openxmlformats.org/officeDocument/2006/relationships/slide" Target="slides/slide9.xml"/><Relationship Id="rId36" Type="http://schemas.openxmlformats.org/officeDocument/2006/relationships/font" Target="fonts/Montserrat-regular.fntdata"/><Relationship Id="rId17" Type="http://schemas.openxmlformats.org/officeDocument/2006/relationships/slide" Target="slides/slide12.xml"/><Relationship Id="rId39" Type="http://schemas.openxmlformats.org/officeDocument/2006/relationships/font" Target="fonts/Montserrat-boldItalic.fntdata"/><Relationship Id="rId16" Type="http://schemas.openxmlformats.org/officeDocument/2006/relationships/slide" Target="slides/slide11.xml"/><Relationship Id="rId38" Type="http://schemas.openxmlformats.org/officeDocument/2006/relationships/font" Target="fonts/Montserra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f5cf4ad54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f5cf4ad54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f5cf4ad54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f5cf4ad54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f5cf4ad54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f5cf4ad54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f5cf4ad54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f5cf4ad54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f5cf4ad54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f5cf4ad54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f5cf4ad545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f5cf4ad545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f5ed345511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f5ed345511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f5cf4ad54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f5cf4ad545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f5cb7229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f5cb7229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f5cf4ad54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f5cf4ad54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f5cf4ad54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f5cf4ad54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f5cf4ad54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f5cf4ad54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f5cf4ad54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f5cf4ad54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82" name="Shape 82"/>
        <p:cNvGrpSpPr/>
        <p:nvPr/>
      </p:nvGrpSpPr>
      <p:grpSpPr>
        <a:xfrm>
          <a:off x="0" y="0"/>
          <a:ext cx="0" cy="0"/>
          <a:chOff x="0" y="0"/>
          <a:chExt cx="0" cy="0"/>
        </a:xfrm>
      </p:grpSpPr>
      <p:grpSp>
        <p:nvGrpSpPr>
          <p:cNvPr id="83" name="Google Shape;83;p13"/>
          <p:cNvGrpSpPr/>
          <p:nvPr/>
        </p:nvGrpSpPr>
        <p:grpSpPr>
          <a:xfrm>
            <a:off x="4406400" y="0"/>
            <a:ext cx="4737600" cy="5143065"/>
            <a:chOff x="4406400" y="0"/>
            <a:chExt cx="4737600" cy="5143065"/>
          </a:xfrm>
        </p:grpSpPr>
        <p:sp>
          <p:nvSpPr>
            <p:cNvPr id="84" name="Google Shape;84;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3" name="Google Shape;103;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04" name="Shape 104"/>
        <p:cNvGrpSpPr/>
        <p:nvPr/>
      </p:nvGrpSpPr>
      <p:grpSpPr>
        <a:xfrm>
          <a:off x="0" y="0"/>
          <a:ext cx="0" cy="0"/>
          <a:chOff x="0" y="0"/>
          <a:chExt cx="0" cy="0"/>
        </a:xfrm>
      </p:grpSpPr>
      <p:pic>
        <p:nvPicPr>
          <p:cNvPr descr="offset_comp_343059.jpg" id="105" name="Google Shape;105;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06" name="Google Shape;106;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7" name="Google Shape;107;p14"/>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0"/>
              </a:spcBef>
              <a:spcAft>
                <a:spcPts val="0"/>
              </a:spcAft>
              <a:buClr>
                <a:schemeClr val="dk2"/>
              </a:buClr>
              <a:buSzPts val="1100"/>
              <a:buChar char="○"/>
              <a:defRPr>
                <a:solidFill>
                  <a:schemeClr val="dk2"/>
                </a:solidFill>
              </a:defRPr>
            </a:lvl2pPr>
            <a:lvl3pPr indent="-298450" lvl="2" marL="1371600" rtl="0">
              <a:spcBef>
                <a:spcPts val="0"/>
              </a:spcBef>
              <a:spcAft>
                <a:spcPts val="0"/>
              </a:spcAft>
              <a:buClr>
                <a:schemeClr val="dk2"/>
              </a:buClr>
              <a:buSzPts val="1100"/>
              <a:buChar char="■"/>
              <a:defRPr>
                <a:solidFill>
                  <a:schemeClr val="dk2"/>
                </a:solidFill>
              </a:defRPr>
            </a:lvl3pPr>
            <a:lvl4pPr indent="-298450" lvl="3" marL="1828800" rtl="0">
              <a:spcBef>
                <a:spcPts val="0"/>
              </a:spcBef>
              <a:spcAft>
                <a:spcPts val="0"/>
              </a:spcAft>
              <a:buClr>
                <a:schemeClr val="dk2"/>
              </a:buClr>
              <a:buSzPts val="1100"/>
              <a:buChar char="●"/>
              <a:defRPr>
                <a:solidFill>
                  <a:schemeClr val="dk2"/>
                </a:solidFill>
              </a:defRPr>
            </a:lvl4pPr>
            <a:lvl5pPr indent="-298450" lvl="4" marL="2286000" rtl="0">
              <a:spcBef>
                <a:spcPts val="0"/>
              </a:spcBef>
              <a:spcAft>
                <a:spcPts val="0"/>
              </a:spcAft>
              <a:buClr>
                <a:schemeClr val="dk2"/>
              </a:buClr>
              <a:buSzPts val="1100"/>
              <a:buChar char="○"/>
              <a:defRPr>
                <a:solidFill>
                  <a:schemeClr val="dk2"/>
                </a:solidFill>
              </a:defRPr>
            </a:lvl5pPr>
            <a:lvl6pPr indent="-298450" lvl="5" marL="2743200" rtl="0">
              <a:spcBef>
                <a:spcPts val="0"/>
              </a:spcBef>
              <a:spcAft>
                <a:spcPts val="0"/>
              </a:spcAft>
              <a:buClr>
                <a:schemeClr val="dk2"/>
              </a:buClr>
              <a:buSzPts val="1100"/>
              <a:buChar char="■"/>
              <a:defRPr>
                <a:solidFill>
                  <a:schemeClr val="dk2"/>
                </a:solidFill>
              </a:defRPr>
            </a:lvl6pPr>
            <a:lvl7pPr indent="-298450" lvl="6" marL="3200400" rtl="0">
              <a:spcBef>
                <a:spcPts val="0"/>
              </a:spcBef>
              <a:spcAft>
                <a:spcPts val="0"/>
              </a:spcAft>
              <a:buClr>
                <a:schemeClr val="dk2"/>
              </a:buClr>
              <a:buSzPts val="1100"/>
              <a:buChar char="●"/>
              <a:defRPr>
                <a:solidFill>
                  <a:schemeClr val="dk2"/>
                </a:solidFill>
              </a:defRPr>
            </a:lvl7pPr>
            <a:lvl8pPr indent="-298450" lvl="7" marL="3657600" rtl="0">
              <a:spcBef>
                <a:spcPts val="0"/>
              </a:spcBef>
              <a:spcAft>
                <a:spcPts val="0"/>
              </a:spcAft>
              <a:buClr>
                <a:schemeClr val="dk2"/>
              </a:buClr>
              <a:buSzPts val="1100"/>
              <a:buChar char="○"/>
              <a:defRPr>
                <a:solidFill>
                  <a:schemeClr val="dk2"/>
                </a:solidFill>
              </a:defRPr>
            </a:lvl8pPr>
            <a:lvl9pPr indent="-298450" lvl="8" marL="4114800" rtl="0">
              <a:spcBef>
                <a:spcPts val="0"/>
              </a:spcBef>
              <a:spcAft>
                <a:spcPts val="0"/>
              </a:spcAft>
              <a:buClr>
                <a:schemeClr val="dk2"/>
              </a:buClr>
              <a:buSzPts val="1100"/>
              <a:buChar char="■"/>
              <a:defRPr>
                <a:solidFill>
                  <a:schemeClr val="dk2"/>
                </a:solidFill>
              </a:defRPr>
            </a:lvl9pPr>
          </a:lstStyle>
          <a:p/>
        </p:txBody>
      </p:sp>
      <p:sp>
        <p:nvSpPr>
          <p:cNvPr id="108" name="Google Shape;10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9" name="Google Shape;109;p14">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 name="Google Shape;113;p14"/>
          <p:cNvGrpSpPr/>
          <p:nvPr/>
        </p:nvGrpSpPr>
        <p:grpSpPr>
          <a:xfrm>
            <a:off x="0" y="381001"/>
            <a:ext cx="1037850" cy="1016287"/>
            <a:chOff x="0" y="381001"/>
            <a:chExt cx="1037850" cy="1016287"/>
          </a:xfrm>
        </p:grpSpPr>
        <p:sp>
          <p:nvSpPr>
            <p:cNvPr id="114" name="Google Shape;114;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rive.google.com/file/d/1GytHigmZkFgANU3rM1JMGYsHhj1lLG8S/view?usp=sharing" TargetMode="External"/><Relationship Id="rId4" Type="http://schemas.openxmlformats.org/officeDocument/2006/relationships/hyperlink" Target="https://drive.google.com/file/d/1Hrm0tvUgfQXtBihmRPSKrZDJ7CAzrPgu/view?usp=shar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2BC81"/>
            </a:gs>
          </a:gsLst>
          <a:path path="circle">
            <a:fillToRect b="50%" l="50%" r="50%" t="50%"/>
          </a:path>
          <a:tileRect/>
        </a:gradFill>
      </p:bgPr>
    </p:bg>
    <p:spTree>
      <p:nvGrpSpPr>
        <p:cNvPr id="119" name="Shape 119"/>
        <p:cNvGrpSpPr/>
        <p:nvPr/>
      </p:nvGrpSpPr>
      <p:grpSpPr>
        <a:xfrm>
          <a:off x="0" y="0"/>
          <a:ext cx="0" cy="0"/>
          <a:chOff x="0" y="0"/>
          <a:chExt cx="0" cy="0"/>
        </a:xfrm>
      </p:grpSpPr>
      <p:sp>
        <p:nvSpPr>
          <p:cNvPr id="120" name="Google Shape;120;p15"/>
          <p:cNvSpPr txBox="1"/>
          <p:nvPr>
            <p:ph type="ctrTitle"/>
          </p:nvPr>
        </p:nvSpPr>
        <p:spPr>
          <a:xfrm>
            <a:off x="460950" y="1877125"/>
            <a:ext cx="8574000" cy="1157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TVS CREDIT E.P.I.C 6 </a:t>
            </a:r>
            <a:r>
              <a:rPr lang="en-GB" sz="2200"/>
              <a:t>(IT Challenge Case Study)</a:t>
            </a:r>
            <a:endParaRPr sz="2200"/>
          </a:p>
        </p:txBody>
      </p:sp>
      <p:sp>
        <p:nvSpPr>
          <p:cNvPr id="121" name="Google Shape;121;p15"/>
          <p:cNvSpPr txBox="1"/>
          <p:nvPr>
            <p:ph idx="1" type="subTitle"/>
          </p:nvPr>
        </p:nvSpPr>
        <p:spPr>
          <a:xfrm>
            <a:off x="577600" y="3200113"/>
            <a:ext cx="8222100" cy="915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a:t>Team Members :-</a:t>
            </a:r>
            <a:r>
              <a:rPr lang="en-GB">
                <a:solidFill>
                  <a:schemeClr val="dk2"/>
                </a:solidFill>
              </a:rPr>
              <a:t>  </a:t>
            </a:r>
            <a:r>
              <a:rPr b="1" lang="en-GB">
                <a:solidFill>
                  <a:schemeClr val="dk2"/>
                </a:solidFill>
              </a:rPr>
              <a:t>SVS SATHVIK (Leader)</a:t>
            </a:r>
            <a:endParaRPr b="1">
              <a:solidFill>
                <a:schemeClr val="dk2"/>
              </a:solidFill>
            </a:endParaRPr>
          </a:p>
          <a:p>
            <a:pPr indent="0" lvl="0" marL="1371600" rtl="0" algn="l">
              <a:lnSpc>
                <a:spcPct val="115000"/>
              </a:lnSpc>
              <a:spcBef>
                <a:spcPts val="1600"/>
              </a:spcBef>
              <a:spcAft>
                <a:spcPts val="1600"/>
              </a:spcAft>
              <a:buNone/>
            </a:pPr>
            <a:r>
              <a:rPr lang="en-GB">
                <a:solidFill>
                  <a:schemeClr val="dk2"/>
                </a:solidFill>
              </a:rPr>
              <a:t> :-  </a:t>
            </a:r>
            <a:r>
              <a:rPr b="1" lang="en-GB">
                <a:solidFill>
                  <a:schemeClr val="dk2"/>
                </a:solidFill>
              </a:rPr>
              <a:t>SK AZEEM PASHA</a:t>
            </a:r>
            <a:r>
              <a:rPr lang="en-GB">
                <a:solidFill>
                  <a:schemeClr val="dk2"/>
                </a:solidFill>
              </a:rPr>
              <a:t>  </a:t>
            </a:r>
            <a:endParaRPr>
              <a:solidFill>
                <a:schemeClr val="dk2"/>
              </a:solidFill>
            </a:endParaRPr>
          </a:p>
        </p:txBody>
      </p:sp>
      <p:pic>
        <p:nvPicPr>
          <p:cNvPr descr="Logo&#10;&#10;Description automatically generated" id="122" name="Google Shape;122;p15"/>
          <p:cNvPicPr preferRelativeResize="0"/>
          <p:nvPr/>
        </p:nvPicPr>
        <p:blipFill rotWithShape="1">
          <a:blip r:embed="rId3">
            <a:alphaModFix/>
          </a:blip>
          <a:srcRect b="0" l="0" r="0" t="0"/>
          <a:stretch/>
        </p:blipFill>
        <p:spPr>
          <a:xfrm>
            <a:off x="577590" y="384358"/>
            <a:ext cx="1848406" cy="654658"/>
          </a:xfrm>
          <a:prstGeom prst="rect">
            <a:avLst/>
          </a:prstGeom>
          <a:noFill/>
          <a:ln>
            <a:noFill/>
          </a:ln>
        </p:spPr>
      </p:pic>
      <p:sp>
        <p:nvSpPr>
          <p:cNvPr id="123" name="Google Shape;123;p15"/>
          <p:cNvSpPr txBox="1"/>
          <p:nvPr>
            <p:ph idx="1" type="subTitle"/>
          </p:nvPr>
        </p:nvSpPr>
        <p:spPr>
          <a:xfrm>
            <a:off x="577600" y="2571745"/>
            <a:ext cx="8222100" cy="484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en-GB"/>
              <a:t>Round 3 (Case Study Round)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txBox="1"/>
          <p:nvPr>
            <p:ph type="title"/>
          </p:nvPr>
        </p:nvSpPr>
        <p:spPr>
          <a:xfrm>
            <a:off x="727650" y="659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FEATURE FLOW OF TVS-ML MODEL</a:t>
            </a:r>
            <a:endParaRPr/>
          </a:p>
          <a:p>
            <a:pPr indent="0" lvl="0" marL="0" rtl="0" algn="l">
              <a:spcBef>
                <a:spcPts val="0"/>
              </a:spcBef>
              <a:spcAft>
                <a:spcPts val="0"/>
              </a:spcAft>
              <a:buNone/>
            </a:pPr>
            <a:r>
              <a:t/>
            </a:r>
            <a:endParaRPr/>
          </a:p>
        </p:txBody>
      </p:sp>
      <p:cxnSp>
        <p:nvCxnSpPr>
          <p:cNvPr id="208" name="Google Shape;208;p24"/>
          <p:cNvCxnSpPr/>
          <p:nvPr/>
        </p:nvCxnSpPr>
        <p:spPr>
          <a:xfrm flipH="1">
            <a:off x="686495" y="1184050"/>
            <a:ext cx="7596300" cy="10500"/>
          </a:xfrm>
          <a:prstGeom prst="straightConnector1">
            <a:avLst/>
          </a:prstGeom>
          <a:noFill/>
          <a:ln cap="flat" cmpd="sng" w="9525">
            <a:solidFill>
              <a:srgbClr val="B7B7B7"/>
            </a:solidFill>
            <a:prstDash val="solid"/>
            <a:round/>
            <a:headEnd len="med" w="med" type="none"/>
            <a:tailEnd len="med" w="med" type="none"/>
          </a:ln>
        </p:spPr>
      </p:cxnSp>
      <p:sp>
        <p:nvSpPr>
          <p:cNvPr id="209" name="Google Shape;209;p24"/>
          <p:cNvSpPr txBox="1"/>
          <p:nvPr/>
        </p:nvSpPr>
        <p:spPr>
          <a:xfrm>
            <a:off x="727650" y="1355400"/>
            <a:ext cx="679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Roboto"/>
                <a:ea typeface="Roboto"/>
                <a:cs typeface="Roboto"/>
                <a:sym typeface="Roboto"/>
              </a:rPr>
              <a:t>STEP 2:- Regressor finds the maximum safest EMI limit for user</a:t>
            </a:r>
            <a:endParaRPr sz="1800">
              <a:solidFill>
                <a:schemeClr val="dk2"/>
              </a:solidFill>
              <a:latin typeface="Roboto"/>
              <a:ea typeface="Roboto"/>
              <a:cs typeface="Roboto"/>
              <a:sym typeface="Roboto"/>
            </a:endParaRPr>
          </a:p>
        </p:txBody>
      </p:sp>
      <p:pic>
        <p:nvPicPr>
          <p:cNvPr id="210" name="Google Shape;210;p24"/>
          <p:cNvPicPr preferRelativeResize="0"/>
          <p:nvPr/>
        </p:nvPicPr>
        <p:blipFill>
          <a:blip r:embed="rId3">
            <a:alphaModFix/>
          </a:blip>
          <a:stretch>
            <a:fillRect/>
          </a:stretch>
        </p:blipFill>
        <p:spPr>
          <a:xfrm>
            <a:off x="2160475" y="1892675"/>
            <a:ext cx="4648348" cy="3021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727650" y="659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FEATURE FLOW OF TVS-ML MODEL</a:t>
            </a:r>
            <a:endParaRPr/>
          </a:p>
          <a:p>
            <a:pPr indent="0" lvl="0" marL="0" rtl="0" algn="l">
              <a:spcBef>
                <a:spcPts val="0"/>
              </a:spcBef>
              <a:spcAft>
                <a:spcPts val="0"/>
              </a:spcAft>
              <a:buNone/>
            </a:pPr>
            <a:r>
              <a:t/>
            </a:r>
            <a:endParaRPr/>
          </a:p>
        </p:txBody>
      </p:sp>
      <p:cxnSp>
        <p:nvCxnSpPr>
          <p:cNvPr id="216" name="Google Shape;216;p25"/>
          <p:cNvCxnSpPr/>
          <p:nvPr/>
        </p:nvCxnSpPr>
        <p:spPr>
          <a:xfrm flipH="1">
            <a:off x="686495" y="1184050"/>
            <a:ext cx="7596300" cy="10500"/>
          </a:xfrm>
          <a:prstGeom prst="straightConnector1">
            <a:avLst/>
          </a:prstGeom>
          <a:noFill/>
          <a:ln cap="flat" cmpd="sng" w="9525">
            <a:solidFill>
              <a:srgbClr val="B7B7B7"/>
            </a:solidFill>
            <a:prstDash val="solid"/>
            <a:round/>
            <a:headEnd len="med" w="med" type="none"/>
            <a:tailEnd len="med" w="med" type="none"/>
          </a:ln>
        </p:spPr>
      </p:cxnSp>
      <p:sp>
        <p:nvSpPr>
          <p:cNvPr id="217" name="Google Shape;217;p25"/>
          <p:cNvSpPr txBox="1"/>
          <p:nvPr/>
        </p:nvSpPr>
        <p:spPr>
          <a:xfrm>
            <a:off x="727650" y="1355400"/>
            <a:ext cx="8021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Roboto"/>
                <a:ea typeface="Roboto"/>
                <a:cs typeface="Roboto"/>
                <a:sym typeface="Roboto"/>
              </a:rPr>
              <a:t>STEP 3:- Model gets the complete </a:t>
            </a:r>
            <a:r>
              <a:rPr lang="en-GB" sz="1800">
                <a:solidFill>
                  <a:schemeClr val="dk2"/>
                </a:solidFill>
                <a:latin typeface="Roboto"/>
                <a:ea typeface="Roboto"/>
                <a:cs typeface="Roboto"/>
                <a:sym typeface="Roboto"/>
              </a:rPr>
              <a:t>comparison</a:t>
            </a:r>
            <a:r>
              <a:rPr lang="en-GB" sz="1800">
                <a:solidFill>
                  <a:schemeClr val="dk2"/>
                </a:solidFill>
                <a:latin typeface="Roboto"/>
                <a:ea typeface="Roboto"/>
                <a:cs typeface="Roboto"/>
                <a:sym typeface="Roboto"/>
              </a:rPr>
              <a:t> set and identifies monthly strain</a:t>
            </a:r>
            <a:endParaRPr sz="1800">
              <a:solidFill>
                <a:schemeClr val="dk2"/>
              </a:solidFill>
              <a:latin typeface="Roboto"/>
              <a:ea typeface="Roboto"/>
              <a:cs typeface="Roboto"/>
              <a:sym typeface="Roboto"/>
            </a:endParaRPr>
          </a:p>
        </p:txBody>
      </p:sp>
      <p:pic>
        <p:nvPicPr>
          <p:cNvPr id="218" name="Google Shape;218;p25"/>
          <p:cNvPicPr preferRelativeResize="0"/>
          <p:nvPr/>
        </p:nvPicPr>
        <p:blipFill rotWithShape="1">
          <a:blip r:embed="rId3">
            <a:alphaModFix/>
          </a:blip>
          <a:srcRect b="12487" l="0" r="0" t="0"/>
          <a:stretch/>
        </p:blipFill>
        <p:spPr>
          <a:xfrm>
            <a:off x="1741700" y="1835375"/>
            <a:ext cx="5485877" cy="33081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727650" y="659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FEATURE FLOW OF TVS-ML MODEL</a:t>
            </a:r>
            <a:endParaRPr/>
          </a:p>
          <a:p>
            <a:pPr indent="0" lvl="0" marL="0" rtl="0" algn="l">
              <a:spcBef>
                <a:spcPts val="0"/>
              </a:spcBef>
              <a:spcAft>
                <a:spcPts val="0"/>
              </a:spcAft>
              <a:buNone/>
            </a:pPr>
            <a:r>
              <a:t/>
            </a:r>
            <a:endParaRPr/>
          </a:p>
        </p:txBody>
      </p:sp>
      <p:cxnSp>
        <p:nvCxnSpPr>
          <p:cNvPr id="224" name="Google Shape;224;p26"/>
          <p:cNvCxnSpPr/>
          <p:nvPr/>
        </p:nvCxnSpPr>
        <p:spPr>
          <a:xfrm flipH="1">
            <a:off x="686495" y="1184050"/>
            <a:ext cx="7596300" cy="10500"/>
          </a:xfrm>
          <a:prstGeom prst="straightConnector1">
            <a:avLst/>
          </a:prstGeom>
          <a:noFill/>
          <a:ln cap="flat" cmpd="sng" w="9525">
            <a:solidFill>
              <a:srgbClr val="B7B7B7"/>
            </a:solidFill>
            <a:prstDash val="solid"/>
            <a:round/>
            <a:headEnd len="med" w="med" type="none"/>
            <a:tailEnd len="med" w="med" type="none"/>
          </a:ln>
        </p:spPr>
      </p:cxnSp>
      <p:sp>
        <p:nvSpPr>
          <p:cNvPr id="225" name="Google Shape;225;p26"/>
          <p:cNvSpPr txBox="1"/>
          <p:nvPr/>
        </p:nvSpPr>
        <p:spPr>
          <a:xfrm>
            <a:off x="727650" y="1355400"/>
            <a:ext cx="6795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Roboto"/>
                <a:ea typeface="Roboto"/>
                <a:cs typeface="Roboto"/>
                <a:sym typeface="Roboto"/>
              </a:rPr>
              <a:t>STEP 4:- Compares the financial status of the user and gives final suggestion scores</a:t>
            </a:r>
            <a:endParaRPr sz="1800">
              <a:solidFill>
                <a:schemeClr val="dk2"/>
              </a:solidFill>
              <a:latin typeface="Roboto"/>
              <a:ea typeface="Roboto"/>
              <a:cs typeface="Roboto"/>
              <a:sym typeface="Roboto"/>
            </a:endParaRPr>
          </a:p>
        </p:txBody>
      </p:sp>
      <p:pic>
        <p:nvPicPr>
          <p:cNvPr id="226" name="Google Shape;226;p26"/>
          <p:cNvPicPr preferRelativeResize="0"/>
          <p:nvPr/>
        </p:nvPicPr>
        <p:blipFill>
          <a:blip r:embed="rId3">
            <a:alphaModFix/>
          </a:blip>
          <a:stretch>
            <a:fillRect/>
          </a:stretch>
        </p:blipFill>
        <p:spPr>
          <a:xfrm>
            <a:off x="3520951" y="1977400"/>
            <a:ext cx="2102101" cy="2920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7"/>
          <p:cNvSpPr txBox="1"/>
          <p:nvPr>
            <p:ph type="title"/>
          </p:nvPr>
        </p:nvSpPr>
        <p:spPr>
          <a:xfrm>
            <a:off x="727650" y="659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COMPLETE USER FLOW OF TVS-LOAN ADVISOR</a:t>
            </a:r>
            <a:endParaRPr/>
          </a:p>
        </p:txBody>
      </p:sp>
      <p:cxnSp>
        <p:nvCxnSpPr>
          <p:cNvPr id="232" name="Google Shape;232;p27"/>
          <p:cNvCxnSpPr/>
          <p:nvPr/>
        </p:nvCxnSpPr>
        <p:spPr>
          <a:xfrm flipH="1">
            <a:off x="686495" y="1184050"/>
            <a:ext cx="7596300" cy="10500"/>
          </a:xfrm>
          <a:prstGeom prst="straightConnector1">
            <a:avLst/>
          </a:prstGeom>
          <a:noFill/>
          <a:ln cap="flat" cmpd="sng" w="9525">
            <a:solidFill>
              <a:srgbClr val="B7B7B7"/>
            </a:solidFill>
            <a:prstDash val="solid"/>
            <a:round/>
            <a:headEnd len="med" w="med" type="none"/>
            <a:tailEnd len="med" w="med" type="none"/>
          </a:ln>
        </p:spPr>
      </p:cxnSp>
      <p:pic>
        <p:nvPicPr>
          <p:cNvPr id="233" name="Google Shape;233;p27"/>
          <p:cNvPicPr preferRelativeResize="0"/>
          <p:nvPr/>
        </p:nvPicPr>
        <p:blipFill>
          <a:blip r:embed="rId3">
            <a:alphaModFix/>
          </a:blip>
          <a:stretch>
            <a:fillRect/>
          </a:stretch>
        </p:blipFill>
        <p:spPr>
          <a:xfrm>
            <a:off x="1557900" y="1420375"/>
            <a:ext cx="5853507" cy="36441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txBox="1"/>
          <p:nvPr>
            <p:ph type="title"/>
          </p:nvPr>
        </p:nvSpPr>
        <p:spPr>
          <a:xfrm>
            <a:off x="727650" y="659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COMPLETE </a:t>
            </a:r>
            <a:r>
              <a:rPr lang="en-GB"/>
              <a:t>WORKFLOW</a:t>
            </a:r>
            <a:r>
              <a:rPr lang="en-GB"/>
              <a:t> OF TVS-LOAN ML MODEL</a:t>
            </a:r>
            <a:endParaRPr/>
          </a:p>
        </p:txBody>
      </p:sp>
      <p:cxnSp>
        <p:nvCxnSpPr>
          <p:cNvPr id="239" name="Google Shape;239;p28"/>
          <p:cNvCxnSpPr/>
          <p:nvPr/>
        </p:nvCxnSpPr>
        <p:spPr>
          <a:xfrm flipH="1">
            <a:off x="686495" y="1184050"/>
            <a:ext cx="7596300" cy="10500"/>
          </a:xfrm>
          <a:prstGeom prst="straightConnector1">
            <a:avLst/>
          </a:prstGeom>
          <a:noFill/>
          <a:ln cap="flat" cmpd="sng" w="9525">
            <a:solidFill>
              <a:srgbClr val="B7B7B7"/>
            </a:solidFill>
            <a:prstDash val="solid"/>
            <a:round/>
            <a:headEnd len="med" w="med" type="none"/>
            <a:tailEnd len="med" w="med" type="none"/>
          </a:ln>
        </p:spPr>
      </p:cxnSp>
      <p:pic>
        <p:nvPicPr>
          <p:cNvPr id="240" name="Google Shape;240;p28"/>
          <p:cNvPicPr preferRelativeResize="0"/>
          <p:nvPr/>
        </p:nvPicPr>
        <p:blipFill>
          <a:blip r:embed="rId3">
            <a:alphaModFix/>
          </a:blip>
          <a:stretch>
            <a:fillRect/>
          </a:stretch>
        </p:blipFill>
        <p:spPr>
          <a:xfrm>
            <a:off x="2023075" y="1306550"/>
            <a:ext cx="5097825" cy="36441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9"/>
          <p:cNvSpPr txBox="1"/>
          <p:nvPr>
            <p:ph type="title"/>
          </p:nvPr>
        </p:nvSpPr>
        <p:spPr>
          <a:xfrm>
            <a:off x="727650" y="659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SOURCE</a:t>
            </a:r>
            <a:endParaRPr/>
          </a:p>
        </p:txBody>
      </p:sp>
      <p:cxnSp>
        <p:nvCxnSpPr>
          <p:cNvPr id="246" name="Google Shape;246;p29"/>
          <p:cNvCxnSpPr/>
          <p:nvPr/>
        </p:nvCxnSpPr>
        <p:spPr>
          <a:xfrm flipH="1">
            <a:off x="686495" y="1184050"/>
            <a:ext cx="7596300" cy="10500"/>
          </a:xfrm>
          <a:prstGeom prst="straightConnector1">
            <a:avLst/>
          </a:prstGeom>
          <a:noFill/>
          <a:ln cap="flat" cmpd="sng" w="9525">
            <a:solidFill>
              <a:srgbClr val="B7B7B7"/>
            </a:solidFill>
            <a:prstDash val="solid"/>
            <a:round/>
            <a:headEnd len="med" w="med" type="none"/>
            <a:tailEnd len="med" w="med" type="none"/>
          </a:ln>
        </p:spPr>
      </p:cxnSp>
      <p:sp>
        <p:nvSpPr>
          <p:cNvPr id="247" name="Google Shape;247;p29"/>
          <p:cNvSpPr txBox="1"/>
          <p:nvPr/>
        </p:nvSpPr>
        <p:spPr>
          <a:xfrm>
            <a:off x="858425" y="1646300"/>
            <a:ext cx="6497100" cy="6849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Drive Link for Feature Flow - </a:t>
            </a:r>
            <a:r>
              <a:rPr lang="en-GB" sz="1300" u="sng">
                <a:solidFill>
                  <a:schemeClr val="hlink"/>
                </a:solidFill>
                <a:latin typeface="Lato"/>
                <a:ea typeface="Lato"/>
                <a:cs typeface="Lato"/>
                <a:sym typeface="Lato"/>
                <a:hlinkClick r:id="rId3"/>
              </a:rPr>
              <a:t>Click here</a:t>
            </a:r>
            <a:endParaRPr sz="1300">
              <a:solidFill>
                <a:schemeClr val="accent1"/>
              </a:solidFill>
              <a:latin typeface="Lato"/>
              <a:ea typeface="Lato"/>
              <a:cs typeface="Lato"/>
              <a:sym typeface="Lato"/>
            </a:endParaRPr>
          </a:p>
          <a:p>
            <a:pPr indent="-311150" lvl="0" marL="457200" rtl="0" algn="l">
              <a:lnSpc>
                <a:spcPct val="150000"/>
              </a:lnSpc>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Drive</a:t>
            </a:r>
            <a:r>
              <a:rPr lang="en-GB" sz="1300">
                <a:solidFill>
                  <a:schemeClr val="accent1"/>
                </a:solidFill>
                <a:latin typeface="Lato"/>
                <a:ea typeface="Lato"/>
                <a:cs typeface="Lato"/>
                <a:sym typeface="Lato"/>
              </a:rPr>
              <a:t> Link for Proof of concept - </a:t>
            </a:r>
            <a:r>
              <a:rPr lang="en-GB" sz="1300" u="sng">
                <a:solidFill>
                  <a:schemeClr val="hlink"/>
                </a:solidFill>
                <a:latin typeface="Lato"/>
                <a:ea typeface="Lato"/>
                <a:cs typeface="Lato"/>
                <a:sym typeface="Lato"/>
                <a:hlinkClick r:id="rId4"/>
              </a:rPr>
              <a:t>Click here</a:t>
            </a:r>
            <a:endParaRPr sz="1300">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BENEFICIARIES</a:t>
            </a:r>
            <a:endParaRPr/>
          </a:p>
        </p:txBody>
      </p:sp>
      <p:sp>
        <p:nvSpPr>
          <p:cNvPr id="253" name="Google Shape;253;p30"/>
          <p:cNvSpPr txBox="1"/>
          <p:nvPr/>
        </p:nvSpPr>
        <p:spPr>
          <a:xfrm>
            <a:off x="3574575" y="1046025"/>
            <a:ext cx="5844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Montserrat"/>
                <a:ea typeface="Montserrat"/>
                <a:cs typeface="Montserrat"/>
                <a:sym typeface="Montserrat"/>
              </a:rPr>
              <a:t>01</a:t>
            </a:r>
            <a:endParaRPr/>
          </a:p>
          <a:p>
            <a:pPr indent="0" lvl="0" marL="0" rtl="0" algn="l">
              <a:spcBef>
                <a:spcPts val="0"/>
              </a:spcBef>
              <a:spcAft>
                <a:spcPts val="0"/>
              </a:spcAft>
              <a:buNone/>
            </a:pPr>
            <a:r>
              <a:t/>
            </a:r>
            <a:endParaRPr sz="1300"/>
          </a:p>
        </p:txBody>
      </p:sp>
      <p:sp>
        <p:nvSpPr>
          <p:cNvPr id="254" name="Google Shape;254;p30"/>
          <p:cNvSpPr txBox="1"/>
          <p:nvPr/>
        </p:nvSpPr>
        <p:spPr>
          <a:xfrm>
            <a:off x="4158963" y="1046043"/>
            <a:ext cx="4686300" cy="46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GB" sz="1800">
                <a:solidFill>
                  <a:schemeClr val="dk2"/>
                </a:solidFill>
                <a:latin typeface="Roboto"/>
                <a:ea typeface="Roboto"/>
                <a:cs typeface="Roboto"/>
                <a:sym typeface="Roboto"/>
              </a:rPr>
              <a:t>Individual Borrowers</a:t>
            </a:r>
            <a:endParaRPr sz="1800">
              <a:solidFill>
                <a:schemeClr val="dk2"/>
              </a:solidFill>
              <a:latin typeface="Roboto"/>
              <a:ea typeface="Roboto"/>
              <a:cs typeface="Roboto"/>
              <a:sym typeface="Roboto"/>
            </a:endParaRPr>
          </a:p>
        </p:txBody>
      </p:sp>
      <p:sp>
        <p:nvSpPr>
          <p:cNvPr id="255" name="Google Shape;255;p30"/>
          <p:cNvSpPr txBox="1"/>
          <p:nvPr/>
        </p:nvSpPr>
        <p:spPr>
          <a:xfrm>
            <a:off x="3574575" y="1575021"/>
            <a:ext cx="5844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Montserrat"/>
                <a:ea typeface="Montserrat"/>
                <a:cs typeface="Montserrat"/>
                <a:sym typeface="Montserrat"/>
              </a:rPr>
              <a:t>02</a:t>
            </a:r>
            <a:endParaRPr/>
          </a:p>
          <a:p>
            <a:pPr indent="0" lvl="0" marL="0" rtl="0" algn="l">
              <a:spcBef>
                <a:spcPts val="0"/>
              </a:spcBef>
              <a:spcAft>
                <a:spcPts val="0"/>
              </a:spcAft>
              <a:buNone/>
            </a:pPr>
            <a:r>
              <a:t/>
            </a:r>
            <a:endParaRPr sz="1300"/>
          </a:p>
        </p:txBody>
      </p:sp>
      <p:sp>
        <p:nvSpPr>
          <p:cNvPr id="256" name="Google Shape;256;p30"/>
          <p:cNvSpPr txBox="1"/>
          <p:nvPr/>
        </p:nvSpPr>
        <p:spPr>
          <a:xfrm>
            <a:off x="4158963" y="1575039"/>
            <a:ext cx="4686300" cy="46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GB" sz="1650">
                <a:solidFill>
                  <a:schemeClr val="dk2"/>
                </a:solidFill>
                <a:latin typeface="Lato"/>
                <a:ea typeface="Lato"/>
                <a:cs typeface="Lato"/>
                <a:sym typeface="Lato"/>
              </a:rPr>
              <a:t>Financial Advisors</a:t>
            </a:r>
            <a:r>
              <a:rPr lang="en-GB" sz="1650">
                <a:solidFill>
                  <a:schemeClr val="dk2"/>
                </a:solidFill>
                <a:latin typeface="Lato"/>
                <a:ea typeface="Lato"/>
                <a:cs typeface="Lato"/>
                <a:sym typeface="Lato"/>
              </a:rPr>
              <a:t>.</a:t>
            </a:r>
            <a:endParaRPr sz="1800">
              <a:solidFill>
                <a:schemeClr val="dk2"/>
              </a:solidFill>
              <a:latin typeface="Roboto"/>
              <a:ea typeface="Roboto"/>
              <a:cs typeface="Roboto"/>
              <a:sym typeface="Roboto"/>
            </a:endParaRPr>
          </a:p>
        </p:txBody>
      </p:sp>
      <p:sp>
        <p:nvSpPr>
          <p:cNvPr id="257" name="Google Shape;257;p30"/>
          <p:cNvSpPr txBox="1"/>
          <p:nvPr/>
        </p:nvSpPr>
        <p:spPr>
          <a:xfrm>
            <a:off x="3574575" y="2104031"/>
            <a:ext cx="5844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Montserrat"/>
                <a:ea typeface="Montserrat"/>
                <a:cs typeface="Montserrat"/>
                <a:sym typeface="Montserrat"/>
              </a:rPr>
              <a:t>03</a:t>
            </a:r>
            <a:endParaRPr sz="1300"/>
          </a:p>
        </p:txBody>
      </p:sp>
      <p:sp>
        <p:nvSpPr>
          <p:cNvPr id="258" name="Google Shape;258;p30"/>
          <p:cNvSpPr txBox="1"/>
          <p:nvPr/>
        </p:nvSpPr>
        <p:spPr>
          <a:xfrm>
            <a:off x="4158963" y="2104042"/>
            <a:ext cx="4686300" cy="46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GB" sz="1650">
                <a:solidFill>
                  <a:schemeClr val="dk2"/>
                </a:solidFill>
                <a:latin typeface="Lato"/>
                <a:ea typeface="Lato"/>
                <a:cs typeface="Lato"/>
                <a:sym typeface="Lato"/>
              </a:rPr>
              <a:t>Banks and Financial Institutions</a:t>
            </a:r>
            <a:endParaRPr sz="1800">
              <a:solidFill>
                <a:schemeClr val="dk2"/>
              </a:solidFill>
              <a:latin typeface="Roboto"/>
              <a:ea typeface="Roboto"/>
              <a:cs typeface="Roboto"/>
              <a:sym typeface="Roboto"/>
            </a:endParaRPr>
          </a:p>
        </p:txBody>
      </p:sp>
      <p:sp>
        <p:nvSpPr>
          <p:cNvPr id="259" name="Google Shape;259;p30"/>
          <p:cNvSpPr txBox="1"/>
          <p:nvPr/>
        </p:nvSpPr>
        <p:spPr>
          <a:xfrm>
            <a:off x="4158963" y="2633042"/>
            <a:ext cx="4686300" cy="46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GB" sz="1650">
                <a:solidFill>
                  <a:schemeClr val="dk2"/>
                </a:solidFill>
                <a:latin typeface="Lato"/>
                <a:ea typeface="Lato"/>
                <a:cs typeface="Lato"/>
                <a:sym typeface="Lato"/>
              </a:rPr>
              <a:t>Website Owners</a:t>
            </a:r>
            <a:r>
              <a:rPr lang="en-GB" sz="1650">
                <a:solidFill>
                  <a:schemeClr val="dk2"/>
                </a:solidFill>
                <a:latin typeface="Lato"/>
                <a:ea typeface="Lato"/>
                <a:cs typeface="Lato"/>
                <a:sym typeface="Lato"/>
              </a:rPr>
              <a:t>.</a:t>
            </a:r>
            <a:endParaRPr sz="1800">
              <a:solidFill>
                <a:schemeClr val="dk2"/>
              </a:solidFill>
              <a:latin typeface="Roboto"/>
              <a:ea typeface="Roboto"/>
              <a:cs typeface="Roboto"/>
              <a:sym typeface="Roboto"/>
            </a:endParaRPr>
          </a:p>
        </p:txBody>
      </p:sp>
      <p:sp>
        <p:nvSpPr>
          <p:cNvPr id="260" name="Google Shape;260;p30"/>
          <p:cNvSpPr txBox="1"/>
          <p:nvPr/>
        </p:nvSpPr>
        <p:spPr>
          <a:xfrm>
            <a:off x="3574575" y="2633050"/>
            <a:ext cx="7314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Montserrat"/>
                <a:ea typeface="Montserrat"/>
                <a:cs typeface="Montserrat"/>
                <a:sym typeface="Montserrat"/>
              </a:rPr>
              <a:t>04</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KEY FEATURES</a:t>
            </a:r>
            <a:endParaRPr/>
          </a:p>
        </p:txBody>
      </p:sp>
      <p:sp>
        <p:nvSpPr>
          <p:cNvPr id="266" name="Google Shape;266;p31"/>
          <p:cNvSpPr txBox="1"/>
          <p:nvPr/>
        </p:nvSpPr>
        <p:spPr>
          <a:xfrm>
            <a:off x="3574575" y="1046025"/>
            <a:ext cx="5844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Montserrat"/>
                <a:ea typeface="Montserrat"/>
                <a:cs typeface="Montserrat"/>
                <a:sym typeface="Montserrat"/>
              </a:rPr>
              <a:t>01</a:t>
            </a:r>
            <a:endParaRPr/>
          </a:p>
          <a:p>
            <a:pPr indent="0" lvl="0" marL="0" rtl="0" algn="l">
              <a:spcBef>
                <a:spcPts val="0"/>
              </a:spcBef>
              <a:spcAft>
                <a:spcPts val="0"/>
              </a:spcAft>
              <a:buNone/>
            </a:pPr>
            <a:r>
              <a:t/>
            </a:r>
            <a:endParaRPr sz="1300"/>
          </a:p>
        </p:txBody>
      </p:sp>
      <p:sp>
        <p:nvSpPr>
          <p:cNvPr id="267" name="Google Shape;267;p31"/>
          <p:cNvSpPr txBox="1"/>
          <p:nvPr/>
        </p:nvSpPr>
        <p:spPr>
          <a:xfrm>
            <a:off x="4158963" y="1046043"/>
            <a:ext cx="4686300" cy="46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GB" sz="1650">
                <a:solidFill>
                  <a:schemeClr val="dk2"/>
                </a:solidFill>
                <a:latin typeface="Roboto"/>
                <a:ea typeface="Roboto"/>
                <a:cs typeface="Roboto"/>
                <a:sym typeface="Roboto"/>
              </a:rPr>
              <a:t>All-in-One EMI Calculator.</a:t>
            </a:r>
            <a:endParaRPr sz="1800">
              <a:latin typeface="Roboto"/>
              <a:ea typeface="Roboto"/>
              <a:cs typeface="Roboto"/>
              <a:sym typeface="Roboto"/>
            </a:endParaRPr>
          </a:p>
        </p:txBody>
      </p:sp>
      <p:sp>
        <p:nvSpPr>
          <p:cNvPr id="268" name="Google Shape;268;p31"/>
          <p:cNvSpPr txBox="1"/>
          <p:nvPr/>
        </p:nvSpPr>
        <p:spPr>
          <a:xfrm>
            <a:off x="3574575" y="1575021"/>
            <a:ext cx="5844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Montserrat"/>
                <a:ea typeface="Montserrat"/>
                <a:cs typeface="Montserrat"/>
                <a:sym typeface="Montserrat"/>
              </a:rPr>
              <a:t>02</a:t>
            </a:r>
            <a:endParaRPr/>
          </a:p>
          <a:p>
            <a:pPr indent="0" lvl="0" marL="0" rtl="0" algn="l">
              <a:spcBef>
                <a:spcPts val="0"/>
              </a:spcBef>
              <a:spcAft>
                <a:spcPts val="0"/>
              </a:spcAft>
              <a:buNone/>
            </a:pPr>
            <a:r>
              <a:t/>
            </a:r>
            <a:endParaRPr sz="1300"/>
          </a:p>
        </p:txBody>
      </p:sp>
      <p:sp>
        <p:nvSpPr>
          <p:cNvPr id="269" name="Google Shape;269;p31"/>
          <p:cNvSpPr txBox="1"/>
          <p:nvPr/>
        </p:nvSpPr>
        <p:spPr>
          <a:xfrm>
            <a:off x="4158963" y="1575039"/>
            <a:ext cx="4686300" cy="46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GB" sz="1650">
                <a:solidFill>
                  <a:schemeClr val="dk2"/>
                </a:solidFill>
                <a:latin typeface="Lato"/>
                <a:ea typeface="Lato"/>
                <a:cs typeface="Lato"/>
                <a:sym typeface="Lato"/>
              </a:rPr>
              <a:t>Personalized Loan Suggestions.</a:t>
            </a:r>
            <a:endParaRPr sz="1800">
              <a:latin typeface="Roboto"/>
              <a:ea typeface="Roboto"/>
              <a:cs typeface="Roboto"/>
              <a:sym typeface="Roboto"/>
            </a:endParaRPr>
          </a:p>
        </p:txBody>
      </p:sp>
      <p:sp>
        <p:nvSpPr>
          <p:cNvPr id="270" name="Google Shape;270;p31"/>
          <p:cNvSpPr txBox="1"/>
          <p:nvPr/>
        </p:nvSpPr>
        <p:spPr>
          <a:xfrm>
            <a:off x="3574575" y="2104031"/>
            <a:ext cx="5844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Montserrat"/>
                <a:ea typeface="Montserrat"/>
                <a:cs typeface="Montserrat"/>
                <a:sym typeface="Montserrat"/>
              </a:rPr>
              <a:t>03</a:t>
            </a:r>
            <a:endParaRPr sz="1300"/>
          </a:p>
        </p:txBody>
      </p:sp>
      <p:sp>
        <p:nvSpPr>
          <p:cNvPr id="271" name="Google Shape;271;p31"/>
          <p:cNvSpPr txBox="1"/>
          <p:nvPr/>
        </p:nvSpPr>
        <p:spPr>
          <a:xfrm>
            <a:off x="4158963" y="2104042"/>
            <a:ext cx="4686300" cy="46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GB" sz="1650">
                <a:solidFill>
                  <a:schemeClr val="dk2"/>
                </a:solidFill>
                <a:latin typeface="Lato"/>
                <a:ea typeface="Lato"/>
                <a:cs typeface="Lato"/>
                <a:sym typeface="Lato"/>
              </a:rPr>
              <a:t>Comprehensive Loan Comparison.</a:t>
            </a:r>
            <a:endParaRPr sz="1800">
              <a:latin typeface="Roboto"/>
              <a:ea typeface="Roboto"/>
              <a:cs typeface="Roboto"/>
              <a:sym typeface="Roboto"/>
            </a:endParaRPr>
          </a:p>
        </p:txBody>
      </p:sp>
      <p:sp>
        <p:nvSpPr>
          <p:cNvPr id="272" name="Google Shape;272;p31"/>
          <p:cNvSpPr txBox="1"/>
          <p:nvPr/>
        </p:nvSpPr>
        <p:spPr>
          <a:xfrm>
            <a:off x="4158963" y="2633042"/>
            <a:ext cx="4686300" cy="46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GB" sz="1650">
                <a:solidFill>
                  <a:schemeClr val="dk2"/>
                </a:solidFill>
                <a:latin typeface="Lato"/>
                <a:ea typeface="Lato"/>
                <a:cs typeface="Lato"/>
                <a:sym typeface="Lato"/>
              </a:rPr>
              <a:t>AI/ML-Driven Insights.</a:t>
            </a:r>
            <a:endParaRPr sz="1800">
              <a:latin typeface="Roboto"/>
              <a:ea typeface="Roboto"/>
              <a:cs typeface="Roboto"/>
              <a:sym typeface="Roboto"/>
            </a:endParaRPr>
          </a:p>
        </p:txBody>
      </p:sp>
      <p:sp>
        <p:nvSpPr>
          <p:cNvPr id="273" name="Google Shape;273;p31"/>
          <p:cNvSpPr txBox="1"/>
          <p:nvPr/>
        </p:nvSpPr>
        <p:spPr>
          <a:xfrm>
            <a:off x="3574575" y="2633050"/>
            <a:ext cx="7314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Montserrat"/>
                <a:ea typeface="Montserrat"/>
                <a:cs typeface="Montserrat"/>
                <a:sym typeface="Montserrat"/>
              </a:rPr>
              <a:t>04</a:t>
            </a:r>
            <a:endParaRPr sz="1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2"/>
          <p:cNvSpPr txBox="1"/>
          <p:nvPr>
            <p:ph type="title"/>
          </p:nvPr>
        </p:nvSpPr>
        <p:spPr>
          <a:xfrm>
            <a:off x="727650" y="592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 &amp; WORK SCOPE</a:t>
            </a:r>
            <a:endParaRPr/>
          </a:p>
        </p:txBody>
      </p:sp>
      <p:sp>
        <p:nvSpPr>
          <p:cNvPr id="279" name="Google Shape;279;p32"/>
          <p:cNvSpPr txBox="1"/>
          <p:nvPr>
            <p:ph idx="1" type="body"/>
          </p:nvPr>
        </p:nvSpPr>
        <p:spPr>
          <a:xfrm>
            <a:off x="1297500" y="1567550"/>
            <a:ext cx="7239600" cy="2828100"/>
          </a:xfrm>
          <a:prstGeom prst="rect">
            <a:avLst/>
          </a:prstGeom>
        </p:spPr>
        <p:txBody>
          <a:bodyPr anchorCtr="0" anchor="t" bIns="91425" lIns="91425" spcFirstLastPara="1" rIns="91425" wrap="square" tIns="91425">
            <a:noAutofit/>
          </a:bodyPr>
          <a:lstStyle/>
          <a:p>
            <a:pPr indent="-333375" lvl="0" marL="457200" rtl="0" algn="l">
              <a:lnSpc>
                <a:spcPct val="145000"/>
              </a:lnSpc>
              <a:spcBef>
                <a:spcPts val="0"/>
              </a:spcBef>
              <a:spcAft>
                <a:spcPts val="0"/>
              </a:spcAft>
              <a:buClr>
                <a:srgbClr val="1B212C"/>
              </a:buClr>
              <a:buSzPts val="1650"/>
              <a:buAutoNum type="arabicPeriod"/>
            </a:pPr>
            <a:r>
              <a:rPr lang="en-GB" sz="1650">
                <a:solidFill>
                  <a:srgbClr val="1B212C"/>
                </a:solidFill>
              </a:rPr>
              <a:t>The integration of the AI/ML-powered loan suggester into the existing EMI calculator significantly enhances the tool's functionality.</a:t>
            </a:r>
            <a:endParaRPr sz="1650">
              <a:solidFill>
                <a:srgbClr val="1B212C"/>
              </a:solidFill>
            </a:endParaRPr>
          </a:p>
          <a:p>
            <a:pPr indent="-333375" lvl="0" marL="457200" rtl="0" algn="l">
              <a:lnSpc>
                <a:spcPct val="145000"/>
              </a:lnSpc>
              <a:spcBef>
                <a:spcPts val="0"/>
              </a:spcBef>
              <a:spcAft>
                <a:spcPts val="0"/>
              </a:spcAft>
              <a:buClr>
                <a:srgbClr val="1B212C"/>
              </a:buClr>
              <a:buSzPts val="1650"/>
              <a:buAutoNum type="arabicPeriod"/>
            </a:pPr>
            <a:r>
              <a:rPr lang="en-GB" sz="1650">
                <a:solidFill>
                  <a:srgbClr val="1B212C"/>
                </a:solidFill>
              </a:rPr>
              <a:t>The tool allows users to compare multiple loan options simultaneously, streamlining the loan selection process.</a:t>
            </a:r>
            <a:endParaRPr sz="1650">
              <a:solidFill>
                <a:srgbClr val="1B212C"/>
              </a:solidFill>
            </a:endParaRPr>
          </a:p>
          <a:p>
            <a:pPr indent="-333375" lvl="0" marL="457200" rtl="0" algn="l">
              <a:lnSpc>
                <a:spcPct val="145000"/>
              </a:lnSpc>
              <a:spcBef>
                <a:spcPts val="0"/>
              </a:spcBef>
              <a:spcAft>
                <a:spcPts val="0"/>
              </a:spcAft>
              <a:buClr>
                <a:srgbClr val="1B212C"/>
              </a:buClr>
              <a:buSzPts val="1650"/>
              <a:buAutoNum type="arabicPeriod"/>
            </a:pPr>
            <a:r>
              <a:rPr lang="en-GB" sz="1650">
                <a:solidFill>
                  <a:srgbClr val="1B212C"/>
                </a:solidFill>
              </a:rPr>
              <a:t>This innovation improves user engagement and satisfaction, benefiting both individual borrowers and TVS Credit.</a:t>
            </a:r>
            <a:endParaRPr sz="1650">
              <a:solidFill>
                <a:srgbClr val="1B212C"/>
              </a:solidFill>
            </a:endParaRPr>
          </a:p>
          <a:p>
            <a:pPr indent="-333375" lvl="0" marL="457200" rtl="0" algn="l">
              <a:lnSpc>
                <a:spcPct val="145000"/>
              </a:lnSpc>
              <a:spcBef>
                <a:spcPts val="0"/>
              </a:spcBef>
              <a:spcAft>
                <a:spcPts val="0"/>
              </a:spcAft>
              <a:buClr>
                <a:srgbClr val="1B212C"/>
              </a:buClr>
              <a:buSzPts val="1650"/>
              <a:buAutoNum type="arabicPeriod"/>
            </a:pPr>
            <a:r>
              <a:rPr lang="en-GB" sz="1650">
                <a:solidFill>
                  <a:srgbClr val="1B212C"/>
                </a:solidFill>
              </a:rPr>
              <a:t>The project represents a key advancement toward creating a more user-centric financial ecosystem.</a:t>
            </a:r>
            <a:endParaRPr sz="1650">
              <a:solidFill>
                <a:srgbClr val="1B212C"/>
              </a:solidFill>
            </a:endParaRPr>
          </a:p>
        </p:txBody>
      </p:sp>
      <p:cxnSp>
        <p:nvCxnSpPr>
          <p:cNvPr id="280" name="Google Shape;280;p32"/>
          <p:cNvCxnSpPr/>
          <p:nvPr/>
        </p:nvCxnSpPr>
        <p:spPr>
          <a:xfrm flipH="1">
            <a:off x="686495" y="1184050"/>
            <a:ext cx="7596300" cy="105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6"/>
          <p:cNvSpPr txBox="1"/>
          <p:nvPr>
            <p:ph type="title"/>
          </p:nvPr>
        </p:nvSpPr>
        <p:spPr>
          <a:xfrm>
            <a:off x="1054175" y="689500"/>
            <a:ext cx="7038900" cy="48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TABLE OF CONTENTS</a:t>
            </a:r>
            <a:endParaRPr/>
          </a:p>
        </p:txBody>
      </p:sp>
      <p:sp>
        <p:nvSpPr>
          <p:cNvPr id="129" name="Google Shape;129;p16"/>
          <p:cNvSpPr txBox="1"/>
          <p:nvPr/>
        </p:nvSpPr>
        <p:spPr>
          <a:xfrm>
            <a:off x="1401051" y="150220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2"/>
                </a:solidFill>
                <a:latin typeface="Montserrat"/>
                <a:ea typeface="Montserrat"/>
                <a:cs typeface="Montserrat"/>
                <a:sym typeface="Montserrat"/>
              </a:rPr>
              <a:t>Problem Statement</a:t>
            </a:r>
            <a:endParaRPr sz="1800">
              <a:solidFill>
                <a:schemeClr val="dk2"/>
              </a:solidFill>
              <a:latin typeface="Average"/>
              <a:ea typeface="Average"/>
              <a:cs typeface="Average"/>
              <a:sym typeface="Average"/>
            </a:endParaRPr>
          </a:p>
        </p:txBody>
      </p:sp>
      <p:sp>
        <p:nvSpPr>
          <p:cNvPr id="130" name="Google Shape;130;p16"/>
          <p:cNvSpPr txBox="1"/>
          <p:nvPr/>
        </p:nvSpPr>
        <p:spPr>
          <a:xfrm>
            <a:off x="1401051" y="1903813"/>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2"/>
                </a:solidFill>
                <a:latin typeface="Montserrat"/>
                <a:ea typeface="Montserrat"/>
                <a:cs typeface="Montserrat"/>
                <a:sym typeface="Montserrat"/>
              </a:rPr>
              <a:t>Understanding the Approach</a:t>
            </a:r>
            <a:endParaRPr>
              <a:solidFill>
                <a:schemeClr val="dk2"/>
              </a:solidFill>
              <a:latin typeface="Montserrat"/>
              <a:ea typeface="Montserrat"/>
              <a:cs typeface="Montserrat"/>
              <a:sym typeface="Montserrat"/>
            </a:endParaRPr>
          </a:p>
        </p:txBody>
      </p:sp>
      <p:sp>
        <p:nvSpPr>
          <p:cNvPr id="131" name="Google Shape;131;p16"/>
          <p:cNvSpPr txBox="1"/>
          <p:nvPr/>
        </p:nvSpPr>
        <p:spPr>
          <a:xfrm>
            <a:off x="1050976" y="230545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Project objective</a:t>
            </a:r>
            <a:endParaRPr>
              <a:solidFill>
                <a:srgbClr val="CACACA"/>
              </a:solidFill>
              <a:latin typeface="Montserrat"/>
              <a:ea typeface="Montserrat"/>
              <a:cs typeface="Montserrat"/>
              <a:sym typeface="Montserrat"/>
            </a:endParaRPr>
          </a:p>
        </p:txBody>
      </p:sp>
      <p:sp>
        <p:nvSpPr>
          <p:cNvPr id="132" name="Google Shape;132;p16"/>
          <p:cNvSpPr txBox="1"/>
          <p:nvPr/>
        </p:nvSpPr>
        <p:spPr>
          <a:xfrm>
            <a:off x="1401051" y="2348764"/>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2"/>
                </a:solidFill>
                <a:latin typeface="Montserrat"/>
                <a:ea typeface="Montserrat"/>
                <a:cs typeface="Montserrat"/>
                <a:sym typeface="Montserrat"/>
              </a:rPr>
              <a:t>Feature Flow - User’s PoV</a:t>
            </a:r>
            <a:endParaRPr sz="1800">
              <a:solidFill>
                <a:schemeClr val="dk2"/>
              </a:solidFill>
              <a:latin typeface="Average"/>
              <a:ea typeface="Average"/>
              <a:cs typeface="Average"/>
              <a:sym typeface="Average"/>
            </a:endParaRPr>
          </a:p>
        </p:txBody>
      </p:sp>
      <p:sp>
        <p:nvSpPr>
          <p:cNvPr id="133" name="Google Shape;133;p16"/>
          <p:cNvSpPr txBox="1"/>
          <p:nvPr/>
        </p:nvSpPr>
        <p:spPr>
          <a:xfrm>
            <a:off x="1401051" y="2793702"/>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2"/>
                </a:solidFill>
                <a:latin typeface="Montserrat"/>
                <a:ea typeface="Montserrat"/>
                <a:cs typeface="Montserrat"/>
                <a:sym typeface="Montserrat"/>
              </a:rPr>
              <a:t>Feature Flow - ML model</a:t>
            </a:r>
            <a:endParaRPr sz="1800">
              <a:solidFill>
                <a:schemeClr val="dk2"/>
              </a:solidFill>
              <a:latin typeface="Average"/>
              <a:ea typeface="Average"/>
              <a:cs typeface="Average"/>
              <a:sym typeface="Average"/>
            </a:endParaRPr>
          </a:p>
        </p:txBody>
      </p:sp>
      <p:sp>
        <p:nvSpPr>
          <p:cNvPr id="134" name="Google Shape;134;p16"/>
          <p:cNvSpPr txBox="1"/>
          <p:nvPr/>
        </p:nvSpPr>
        <p:spPr>
          <a:xfrm>
            <a:off x="1401048" y="323862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2"/>
                </a:solidFill>
                <a:latin typeface="Montserrat"/>
                <a:ea typeface="Montserrat"/>
                <a:cs typeface="Montserrat"/>
                <a:sym typeface="Montserrat"/>
              </a:rPr>
              <a:t>Workflow</a:t>
            </a:r>
            <a:endParaRPr sz="1800">
              <a:solidFill>
                <a:schemeClr val="dk2"/>
              </a:solidFill>
              <a:latin typeface="Average"/>
              <a:ea typeface="Average"/>
              <a:cs typeface="Average"/>
              <a:sym typeface="Average"/>
            </a:endParaRPr>
          </a:p>
        </p:txBody>
      </p:sp>
      <p:cxnSp>
        <p:nvCxnSpPr>
          <p:cNvPr id="135" name="Google Shape;135;p16"/>
          <p:cNvCxnSpPr/>
          <p:nvPr/>
        </p:nvCxnSpPr>
        <p:spPr>
          <a:xfrm flipH="1">
            <a:off x="1050925" y="1248925"/>
            <a:ext cx="6115800" cy="3900"/>
          </a:xfrm>
          <a:prstGeom prst="straightConnector1">
            <a:avLst/>
          </a:prstGeom>
          <a:noFill/>
          <a:ln cap="flat" cmpd="sng" w="9525">
            <a:solidFill>
              <a:srgbClr val="B7B7B7"/>
            </a:solidFill>
            <a:prstDash val="solid"/>
            <a:round/>
            <a:headEnd len="med" w="med" type="none"/>
            <a:tailEnd len="med" w="med" type="none"/>
          </a:ln>
        </p:spPr>
      </p:cxnSp>
      <p:sp>
        <p:nvSpPr>
          <p:cNvPr id="136" name="Google Shape;136;p16"/>
          <p:cNvSpPr txBox="1"/>
          <p:nvPr/>
        </p:nvSpPr>
        <p:spPr>
          <a:xfrm>
            <a:off x="1400989" y="3683538"/>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2"/>
                </a:solidFill>
                <a:latin typeface="Montserrat"/>
                <a:ea typeface="Montserrat"/>
                <a:cs typeface="Montserrat"/>
                <a:sym typeface="Montserrat"/>
              </a:rPr>
              <a:t>Beneficiaries</a:t>
            </a:r>
            <a:endParaRPr>
              <a:solidFill>
                <a:schemeClr val="dk2"/>
              </a:solidFill>
              <a:latin typeface="Montserrat"/>
              <a:ea typeface="Montserrat"/>
              <a:cs typeface="Montserrat"/>
              <a:sym typeface="Montserrat"/>
            </a:endParaRPr>
          </a:p>
        </p:txBody>
      </p:sp>
      <p:sp>
        <p:nvSpPr>
          <p:cNvPr id="137" name="Google Shape;137;p16"/>
          <p:cNvSpPr txBox="1"/>
          <p:nvPr/>
        </p:nvSpPr>
        <p:spPr>
          <a:xfrm>
            <a:off x="1050914" y="40851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Project objective</a:t>
            </a:r>
            <a:endParaRPr>
              <a:solidFill>
                <a:srgbClr val="CACACA"/>
              </a:solidFill>
              <a:latin typeface="Montserrat"/>
              <a:ea typeface="Montserrat"/>
              <a:cs typeface="Montserrat"/>
              <a:sym typeface="Montserrat"/>
            </a:endParaRPr>
          </a:p>
        </p:txBody>
      </p:sp>
      <p:sp>
        <p:nvSpPr>
          <p:cNvPr id="138" name="Google Shape;138;p16"/>
          <p:cNvSpPr txBox="1"/>
          <p:nvPr/>
        </p:nvSpPr>
        <p:spPr>
          <a:xfrm>
            <a:off x="1400989" y="4128489"/>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2"/>
                </a:solidFill>
                <a:latin typeface="Montserrat"/>
                <a:ea typeface="Montserrat"/>
                <a:cs typeface="Montserrat"/>
                <a:sym typeface="Montserrat"/>
              </a:rPr>
              <a:t>Conclusion and Work Scope</a:t>
            </a:r>
            <a:endParaRPr sz="1800">
              <a:solidFill>
                <a:schemeClr val="dk2"/>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17"/>
          <p:cNvSpPr txBox="1"/>
          <p:nvPr>
            <p:ph type="title"/>
          </p:nvPr>
        </p:nvSpPr>
        <p:spPr>
          <a:xfrm>
            <a:off x="640300" y="659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PROBLEM STATEMENT</a:t>
            </a:r>
            <a:endParaRPr/>
          </a:p>
        </p:txBody>
      </p:sp>
      <p:sp>
        <p:nvSpPr>
          <p:cNvPr id="144" name="Google Shape;144;p17"/>
          <p:cNvSpPr txBox="1"/>
          <p:nvPr/>
        </p:nvSpPr>
        <p:spPr>
          <a:xfrm>
            <a:off x="1179550" y="15470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2"/>
                </a:solidFill>
                <a:latin typeface="Montserrat"/>
                <a:ea typeface="Montserrat"/>
                <a:cs typeface="Montserrat"/>
                <a:sym typeface="Montserrat"/>
              </a:rPr>
              <a:t>01</a:t>
            </a:r>
            <a:endParaRPr>
              <a:solidFill>
                <a:schemeClr val="dk2"/>
              </a:solidFill>
            </a:endParaRPr>
          </a:p>
          <a:p>
            <a:pPr indent="0" lvl="0" marL="0" rtl="0" algn="l">
              <a:spcBef>
                <a:spcPts val="0"/>
              </a:spcBef>
              <a:spcAft>
                <a:spcPts val="0"/>
              </a:spcAft>
              <a:buNone/>
            </a:pPr>
            <a:r>
              <a:t/>
            </a:r>
            <a:endParaRPr sz="1300">
              <a:solidFill>
                <a:srgbClr val="FF0000"/>
              </a:solidFill>
            </a:endParaRPr>
          </a:p>
        </p:txBody>
      </p:sp>
      <p:sp>
        <p:nvSpPr>
          <p:cNvPr id="145" name="Google Shape;145;p17"/>
          <p:cNvSpPr txBox="1"/>
          <p:nvPr>
            <p:ph idx="1" type="body"/>
          </p:nvPr>
        </p:nvSpPr>
        <p:spPr>
          <a:xfrm>
            <a:off x="1912450" y="1547125"/>
            <a:ext cx="5877300" cy="8088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1200"/>
              </a:spcAft>
              <a:buSzPts val="688"/>
              <a:buNone/>
            </a:pPr>
            <a:r>
              <a:rPr lang="en-GB"/>
              <a:t>The current EMI calculator on the website is limited to calculating simple interest, providing only basic outputs without considering the user's unique financial situation. By integrating different types of loan calculators, we can offer a more comprehensive solution.</a:t>
            </a:r>
            <a:endParaRPr>
              <a:solidFill>
                <a:srgbClr val="1B212C"/>
              </a:solidFill>
            </a:endParaRPr>
          </a:p>
        </p:txBody>
      </p:sp>
      <p:sp>
        <p:nvSpPr>
          <p:cNvPr id="146" name="Google Shape;146;p17"/>
          <p:cNvSpPr txBox="1"/>
          <p:nvPr/>
        </p:nvSpPr>
        <p:spPr>
          <a:xfrm>
            <a:off x="1179550" y="246193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2"/>
                </a:solidFill>
                <a:latin typeface="Montserrat"/>
                <a:ea typeface="Montserrat"/>
                <a:cs typeface="Montserrat"/>
                <a:sym typeface="Montserrat"/>
              </a:rPr>
              <a:t>02</a:t>
            </a:r>
            <a:endParaRPr>
              <a:solidFill>
                <a:schemeClr val="dk2"/>
              </a:solidFill>
            </a:endParaRPr>
          </a:p>
          <a:p>
            <a:pPr indent="0" lvl="0" marL="0" rtl="0" algn="l">
              <a:spcBef>
                <a:spcPts val="0"/>
              </a:spcBef>
              <a:spcAft>
                <a:spcPts val="0"/>
              </a:spcAft>
              <a:buNone/>
            </a:pPr>
            <a:r>
              <a:t/>
            </a:r>
            <a:endParaRPr sz="1300">
              <a:solidFill>
                <a:srgbClr val="FF0000"/>
              </a:solidFill>
            </a:endParaRPr>
          </a:p>
        </p:txBody>
      </p:sp>
      <p:sp>
        <p:nvSpPr>
          <p:cNvPr id="147" name="Google Shape;147;p17"/>
          <p:cNvSpPr txBox="1"/>
          <p:nvPr>
            <p:ph idx="1" type="body"/>
          </p:nvPr>
        </p:nvSpPr>
        <p:spPr>
          <a:xfrm>
            <a:off x="1912450" y="2461963"/>
            <a:ext cx="5877300" cy="808800"/>
          </a:xfrm>
          <a:prstGeom prst="rect">
            <a:avLst/>
          </a:prstGeom>
        </p:spPr>
        <p:txBody>
          <a:bodyPr anchorCtr="0" anchor="t" bIns="91425" lIns="91425" spcFirstLastPara="1" rIns="91425" wrap="square" tIns="91425">
            <a:normAutofit/>
          </a:bodyPr>
          <a:lstStyle/>
          <a:p>
            <a:pPr indent="0" lvl="0" marL="0" rtl="0" algn="just">
              <a:lnSpc>
                <a:spcPct val="95000"/>
              </a:lnSpc>
              <a:spcBef>
                <a:spcPts val="0"/>
              </a:spcBef>
              <a:spcAft>
                <a:spcPts val="1200"/>
              </a:spcAft>
              <a:buNone/>
            </a:pPr>
            <a:r>
              <a:rPr lang="en-GB"/>
              <a:t>Users don't receive personalized suggestions based on their financial situation regarding the optimal combination of principal, time and interest rate. This makes it difficult for them to choose the best loan plan for their needs.</a:t>
            </a:r>
            <a:endParaRPr>
              <a:solidFill>
                <a:srgbClr val="FF0000"/>
              </a:solidFill>
            </a:endParaRPr>
          </a:p>
        </p:txBody>
      </p:sp>
      <p:sp>
        <p:nvSpPr>
          <p:cNvPr id="148" name="Google Shape;148;p17"/>
          <p:cNvSpPr txBox="1"/>
          <p:nvPr/>
        </p:nvSpPr>
        <p:spPr>
          <a:xfrm>
            <a:off x="1179550" y="33767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2"/>
                </a:solidFill>
                <a:latin typeface="Montserrat"/>
                <a:ea typeface="Montserrat"/>
                <a:cs typeface="Montserrat"/>
                <a:sym typeface="Montserrat"/>
              </a:rPr>
              <a:t>03</a:t>
            </a:r>
            <a:endParaRPr sz="1300">
              <a:solidFill>
                <a:schemeClr val="dk2"/>
              </a:solidFill>
            </a:endParaRPr>
          </a:p>
        </p:txBody>
      </p:sp>
      <p:sp>
        <p:nvSpPr>
          <p:cNvPr id="149" name="Google Shape;149;p17"/>
          <p:cNvSpPr txBox="1"/>
          <p:nvPr>
            <p:ph idx="1" type="body"/>
          </p:nvPr>
        </p:nvSpPr>
        <p:spPr>
          <a:xfrm>
            <a:off x="1912450" y="3376813"/>
            <a:ext cx="5877300" cy="8088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1200"/>
              </a:spcAft>
              <a:buNone/>
            </a:pPr>
            <a:r>
              <a:rPr lang="en-GB"/>
              <a:t>As a result, users might end up making poor loan choices, leading to financial strain and missed opportunities for better loan options.</a:t>
            </a:r>
            <a:endParaRPr>
              <a:solidFill>
                <a:srgbClr val="FF0000"/>
              </a:solidFill>
            </a:endParaRPr>
          </a:p>
        </p:txBody>
      </p:sp>
      <p:cxnSp>
        <p:nvCxnSpPr>
          <p:cNvPr id="150" name="Google Shape;150;p17"/>
          <p:cNvCxnSpPr/>
          <p:nvPr/>
        </p:nvCxnSpPr>
        <p:spPr>
          <a:xfrm flipH="1">
            <a:off x="686495" y="1184050"/>
            <a:ext cx="7596300" cy="105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8"/>
          <p:cNvSpPr txBox="1"/>
          <p:nvPr>
            <p:ph type="title"/>
          </p:nvPr>
        </p:nvSpPr>
        <p:spPr>
          <a:xfrm>
            <a:off x="640300" y="648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UNDERSTANDING THE SOLUTION</a:t>
            </a:r>
            <a:endParaRPr/>
          </a:p>
        </p:txBody>
      </p:sp>
      <p:sp>
        <p:nvSpPr>
          <p:cNvPr id="156" name="Google Shape;156;p18"/>
          <p:cNvSpPr txBox="1"/>
          <p:nvPr/>
        </p:nvSpPr>
        <p:spPr>
          <a:xfrm>
            <a:off x="1266900" y="14295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2"/>
                </a:solidFill>
                <a:latin typeface="Montserrat"/>
                <a:ea typeface="Montserrat"/>
                <a:cs typeface="Montserrat"/>
                <a:sym typeface="Montserrat"/>
              </a:rPr>
              <a:t>01</a:t>
            </a:r>
            <a:endParaRPr>
              <a:solidFill>
                <a:schemeClr val="dk2"/>
              </a:solidFill>
            </a:endParaRPr>
          </a:p>
          <a:p>
            <a:pPr indent="0" lvl="0" marL="0" rtl="0" algn="l">
              <a:spcBef>
                <a:spcPts val="0"/>
              </a:spcBef>
              <a:spcAft>
                <a:spcPts val="0"/>
              </a:spcAft>
              <a:buNone/>
            </a:pPr>
            <a:r>
              <a:t/>
            </a:r>
            <a:endParaRPr sz="1300">
              <a:solidFill>
                <a:srgbClr val="FF0000"/>
              </a:solidFill>
            </a:endParaRPr>
          </a:p>
        </p:txBody>
      </p:sp>
      <p:sp>
        <p:nvSpPr>
          <p:cNvPr id="157" name="Google Shape;157;p18"/>
          <p:cNvSpPr txBox="1"/>
          <p:nvPr>
            <p:ph idx="1" type="body"/>
          </p:nvPr>
        </p:nvSpPr>
        <p:spPr>
          <a:xfrm>
            <a:off x="1999800" y="1429575"/>
            <a:ext cx="5877300" cy="8088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SzPts val="1018"/>
              <a:buNone/>
            </a:pPr>
            <a:r>
              <a:rPr lang="en-GB" sz="1302">
                <a:solidFill>
                  <a:srgbClr val="434343"/>
                </a:solidFill>
              </a:rPr>
              <a:t>We are going to integrate an AI/ML-powered loan suggester into the existing EMI calculator. This enhancement will not only calculate the EMI but also provide personalized loan recommendations based on user's financial status.</a:t>
            </a:r>
            <a:endParaRPr sz="1302">
              <a:solidFill>
                <a:srgbClr val="434343"/>
              </a:solidFill>
            </a:endParaRPr>
          </a:p>
        </p:txBody>
      </p:sp>
      <p:sp>
        <p:nvSpPr>
          <p:cNvPr id="158" name="Google Shape;158;p18"/>
          <p:cNvSpPr txBox="1"/>
          <p:nvPr/>
        </p:nvSpPr>
        <p:spPr>
          <a:xfrm>
            <a:off x="1266900" y="2344425"/>
            <a:ext cx="7329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2"/>
                </a:solidFill>
                <a:latin typeface="Montserrat"/>
                <a:ea typeface="Montserrat"/>
                <a:cs typeface="Montserrat"/>
                <a:sym typeface="Montserrat"/>
              </a:rPr>
              <a:t>02</a:t>
            </a:r>
            <a:endParaRPr>
              <a:solidFill>
                <a:schemeClr val="dk2"/>
              </a:solidFill>
            </a:endParaRPr>
          </a:p>
          <a:p>
            <a:pPr indent="0" lvl="0" marL="0" rtl="0" algn="l">
              <a:spcBef>
                <a:spcPts val="0"/>
              </a:spcBef>
              <a:spcAft>
                <a:spcPts val="0"/>
              </a:spcAft>
              <a:buNone/>
            </a:pPr>
            <a:r>
              <a:t/>
            </a:r>
            <a:endParaRPr sz="1300">
              <a:solidFill>
                <a:srgbClr val="FF0000"/>
              </a:solidFill>
            </a:endParaRPr>
          </a:p>
        </p:txBody>
      </p:sp>
      <p:sp>
        <p:nvSpPr>
          <p:cNvPr id="159" name="Google Shape;159;p18"/>
          <p:cNvSpPr txBox="1"/>
          <p:nvPr>
            <p:ph idx="1" type="body"/>
          </p:nvPr>
        </p:nvSpPr>
        <p:spPr>
          <a:xfrm>
            <a:off x="1999800" y="2344413"/>
            <a:ext cx="5877300" cy="808800"/>
          </a:xfrm>
          <a:prstGeom prst="rect">
            <a:avLst/>
          </a:prstGeom>
        </p:spPr>
        <p:txBody>
          <a:bodyPr anchorCtr="0" anchor="t" bIns="91425" lIns="91425" spcFirstLastPara="1" rIns="91425" wrap="square" tIns="91425">
            <a:normAutofit/>
          </a:bodyPr>
          <a:lstStyle/>
          <a:p>
            <a:pPr indent="0" lvl="0" marL="0" rtl="0" algn="just">
              <a:lnSpc>
                <a:spcPct val="105000"/>
              </a:lnSpc>
              <a:spcBef>
                <a:spcPts val="0"/>
              </a:spcBef>
              <a:spcAft>
                <a:spcPts val="1200"/>
              </a:spcAft>
              <a:buNone/>
            </a:pPr>
            <a:r>
              <a:rPr lang="en-GB">
                <a:solidFill>
                  <a:srgbClr val="434343"/>
                </a:solidFill>
              </a:rPr>
              <a:t>The model will analyze various loan options with different principal amounts, interest rates, and durations, and then compare these loans based on the user's financial inputs.</a:t>
            </a:r>
            <a:endParaRPr>
              <a:solidFill>
                <a:srgbClr val="434343"/>
              </a:solidFill>
            </a:endParaRPr>
          </a:p>
        </p:txBody>
      </p:sp>
      <p:sp>
        <p:nvSpPr>
          <p:cNvPr id="160" name="Google Shape;160;p18"/>
          <p:cNvSpPr txBox="1"/>
          <p:nvPr/>
        </p:nvSpPr>
        <p:spPr>
          <a:xfrm>
            <a:off x="1266900" y="32592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2"/>
                </a:solidFill>
                <a:latin typeface="Montserrat"/>
                <a:ea typeface="Montserrat"/>
                <a:cs typeface="Montserrat"/>
                <a:sym typeface="Montserrat"/>
              </a:rPr>
              <a:t>03</a:t>
            </a:r>
            <a:endParaRPr sz="1300">
              <a:solidFill>
                <a:schemeClr val="dk2"/>
              </a:solidFill>
            </a:endParaRPr>
          </a:p>
        </p:txBody>
      </p:sp>
      <p:sp>
        <p:nvSpPr>
          <p:cNvPr id="161" name="Google Shape;161;p18"/>
          <p:cNvSpPr txBox="1"/>
          <p:nvPr>
            <p:ph idx="1" type="body"/>
          </p:nvPr>
        </p:nvSpPr>
        <p:spPr>
          <a:xfrm>
            <a:off x="1999800" y="3259263"/>
            <a:ext cx="5877300" cy="808800"/>
          </a:xfrm>
          <a:prstGeom prst="rect">
            <a:avLst/>
          </a:prstGeom>
        </p:spPr>
        <p:txBody>
          <a:bodyPr anchorCtr="0" anchor="t" bIns="91425" lIns="91425" spcFirstLastPara="1" rIns="91425" wrap="square" tIns="91425">
            <a:normAutofit lnSpcReduction="10000"/>
          </a:bodyPr>
          <a:lstStyle/>
          <a:p>
            <a:pPr indent="0" lvl="0" marL="0" rtl="0" algn="just">
              <a:spcBef>
                <a:spcPts val="1200"/>
              </a:spcBef>
              <a:spcAft>
                <a:spcPts val="1200"/>
              </a:spcAft>
              <a:buNone/>
            </a:pPr>
            <a:r>
              <a:rPr lang="en-GB">
                <a:solidFill>
                  <a:srgbClr val="434343"/>
                </a:solidFill>
              </a:rPr>
              <a:t>We are offering an all-in-one EMI calculator that allows users to calculate EMIs for multiple loans types within the same tool. Users can select different loan types and compare various loan options simultaneously.</a:t>
            </a:r>
            <a:endParaRPr>
              <a:solidFill>
                <a:srgbClr val="434343"/>
              </a:solidFill>
            </a:endParaRPr>
          </a:p>
        </p:txBody>
      </p:sp>
      <p:cxnSp>
        <p:nvCxnSpPr>
          <p:cNvPr id="162" name="Google Shape;162;p18"/>
          <p:cNvCxnSpPr/>
          <p:nvPr/>
        </p:nvCxnSpPr>
        <p:spPr>
          <a:xfrm flipH="1">
            <a:off x="686495" y="1184050"/>
            <a:ext cx="7596300" cy="105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9"/>
          <p:cNvSpPr txBox="1"/>
          <p:nvPr>
            <p:ph type="title"/>
          </p:nvPr>
        </p:nvSpPr>
        <p:spPr>
          <a:xfrm>
            <a:off x="727650" y="659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FEATURE FLOW - A USER’S POV</a:t>
            </a:r>
            <a:endParaRPr/>
          </a:p>
          <a:p>
            <a:pPr indent="0" lvl="0" marL="0" rtl="0" algn="l">
              <a:spcBef>
                <a:spcPts val="0"/>
              </a:spcBef>
              <a:spcAft>
                <a:spcPts val="0"/>
              </a:spcAft>
              <a:buNone/>
            </a:pPr>
            <a:r>
              <a:t/>
            </a:r>
            <a:endParaRPr/>
          </a:p>
        </p:txBody>
      </p:sp>
      <p:cxnSp>
        <p:nvCxnSpPr>
          <p:cNvPr id="168" name="Google Shape;168;p19"/>
          <p:cNvCxnSpPr/>
          <p:nvPr/>
        </p:nvCxnSpPr>
        <p:spPr>
          <a:xfrm flipH="1">
            <a:off x="686495" y="1184050"/>
            <a:ext cx="7596300" cy="10500"/>
          </a:xfrm>
          <a:prstGeom prst="straightConnector1">
            <a:avLst/>
          </a:prstGeom>
          <a:noFill/>
          <a:ln cap="flat" cmpd="sng" w="9525">
            <a:solidFill>
              <a:srgbClr val="B7B7B7"/>
            </a:solidFill>
            <a:prstDash val="solid"/>
            <a:round/>
            <a:headEnd len="med" w="med" type="none"/>
            <a:tailEnd len="med" w="med" type="none"/>
          </a:ln>
        </p:spPr>
      </p:cxnSp>
      <p:sp>
        <p:nvSpPr>
          <p:cNvPr id="169" name="Google Shape;169;p19"/>
          <p:cNvSpPr txBox="1"/>
          <p:nvPr/>
        </p:nvSpPr>
        <p:spPr>
          <a:xfrm>
            <a:off x="686500" y="1351725"/>
            <a:ext cx="706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Roboto"/>
                <a:ea typeface="Roboto"/>
                <a:cs typeface="Roboto"/>
                <a:sym typeface="Roboto"/>
              </a:rPr>
              <a:t>STEP 1:- Read </a:t>
            </a:r>
            <a:r>
              <a:rPr lang="en-GB" sz="1800">
                <a:solidFill>
                  <a:schemeClr val="dk2"/>
                </a:solidFill>
                <a:latin typeface="Roboto"/>
                <a:ea typeface="Roboto"/>
                <a:cs typeface="Roboto"/>
                <a:sym typeface="Roboto"/>
              </a:rPr>
              <a:t>combination</a:t>
            </a:r>
            <a:r>
              <a:rPr lang="en-GB" sz="1800">
                <a:solidFill>
                  <a:schemeClr val="dk2"/>
                </a:solidFill>
                <a:latin typeface="Roboto"/>
                <a:ea typeface="Roboto"/>
                <a:cs typeface="Roboto"/>
                <a:sym typeface="Roboto"/>
              </a:rPr>
              <a:t> of Principal, Time, Rate of Interest(PTR)</a:t>
            </a:r>
            <a:endParaRPr sz="1800">
              <a:solidFill>
                <a:schemeClr val="dk2"/>
              </a:solidFill>
              <a:latin typeface="Roboto"/>
              <a:ea typeface="Roboto"/>
              <a:cs typeface="Roboto"/>
              <a:sym typeface="Roboto"/>
            </a:endParaRPr>
          </a:p>
        </p:txBody>
      </p:sp>
      <p:pic>
        <p:nvPicPr>
          <p:cNvPr id="170" name="Google Shape;170;p19"/>
          <p:cNvPicPr preferRelativeResize="0"/>
          <p:nvPr/>
        </p:nvPicPr>
        <p:blipFill>
          <a:blip r:embed="rId3">
            <a:alphaModFix/>
          </a:blip>
          <a:stretch>
            <a:fillRect/>
          </a:stretch>
        </p:blipFill>
        <p:spPr>
          <a:xfrm>
            <a:off x="1174500" y="1970618"/>
            <a:ext cx="6795000" cy="275933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729450" y="659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FEATURE FLOW - A USER’S POV</a:t>
            </a:r>
            <a:endParaRPr/>
          </a:p>
          <a:p>
            <a:pPr indent="0" lvl="0" marL="0" rtl="0" algn="l">
              <a:spcBef>
                <a:spcPts val="0"/>
              </a:spcBef>
              <a:spcAft>
                <a:spcPts val="0"/>
              </a:spcAft>
              <a:buNone/>
            </a:pPr>
            <a:r>
              <a:t/>
            </a:r>
            <a:endParaRPr/>
          </a:p>
        </p:txBody>
      </p:sp>
      <p:cxnSp>
        <p:nvCxnSpPr>
          <p:cNvPr id="176" name="Google Shape;176;p20"/>
          <p:cNvCxnSpPr/>
          <p:nvPr/>
        </p:nvCxnSpPr>
        <p:spPr>
          <a:xfrm flipH="1">
            <a:off x="686495" y="1184050"/>
            <a:ext cx="7596300" cy="10500"/>
          </a:xfrm>
          <a:prstGeom prst="straightConnector1">
            <a:avLst/>
          </a:prstGeom>
          <a:noFill/>
          <a:ln cap="flat" cmpd="sng" w="9525">
            <a:solidFill>
              <a:srgbClr val="B7B7B7"/>
            </a:solidFill>
            <a:prstDash val="solid"/>
            <a:round/>
            <a:headEnd len="med" w="med" type="none"/>
            <a:tailEnd len="med" w="med" type="none"/>
          </a:ln>
        </p:spPr>
      </p:cxnSp>
      <p:sp>
        <p:nvSpPr>
          <p:cNvPr id="177" name="Google Shape;177;p20"/>
          <p:cNvSpPr txBox="1"/>
          <p:nvPr/>
        </p:nvSpPr>
        <p:spPr>
          <a:xfrm>
            <a:off x="729450" y="1355400"/>
            <a:ext cx="679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Roboto"/>
                <a:ea typeface="Roboto"/>
                <a:cs typeface="Roboto"/>
                <a:sym typeface="Roboto"/>
              </a:rPr>
              <a:t>STEP 2:- Add another combination to the </a:t>
            </a:r>
            <a:r>
              <a:rPr lang="en-GB" sz="1800">
                <a:solidFill>
                  <a:schemeClr val="dk2"/>
                </a:solidFill>
                <a:latin typeface="Roboto"/>
                <a:ea typeface="Roboto"/>
                <a:cs typeface="Roboto"/>
                <a:sym typeface="Roboto"/>
              </a:rPr>
              <a:t>comparison</a:t>
            </a:r>
            <a:r>
              <a:rPr lang="en-GB" sz="1800">
                <a:solidFill>
                  <a:schemeClr val="dk2"/>
                </a:solidFill>
                <a:latin typeface="Roboto"/>
                <a:ea typeface="Roboto"/>
                <a:cs typeface="Roboto"/>
                <a:sym typeface="Roboto"/>
              </a:rPr>
              <a:t> set</a:t>
            </a:r>
            <a:endParaRPr sz="1800">
              <a:solidFill>
                <a:schemeClr val="dk2"/>
              </a:solidFill>
              <a:latin typeface="Roboto"/>
              <a:ea typeface="Roboto"/>
              <a:cs typeface="Roboto"/>
              <a:sym typeface="Roboto"/>
            </a:endParaRPr>
          </a:p>
        </p:txBody>
      </p:sp>
      <p:pic>
        <p:nvPicPr>
          <p:cNvPr id="178" name="Google Shape;178;p20"/>
          <p:cNvPicPr preferRelativeResize="0"/>
          <p:nvPr/>
        </p:nvPicPr>
        <p:blipFill>
          <a:blip r:embed="rId3">
            <a:alphaModFix/>
          </a:blip>
          <a:stretch>
            <a:fillRect/>
          </a:stretch>
        </p:blipFill>
        <p:spPr>
          <a:xfrm>
            <a:off x="1219127" y="1977950"/>
            <a:ext cx="6709347" cy="2724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729450" y="659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FEATURE FLOW - A USER’S POV</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184" name="Google Shape;184;p21"/>
          <p:cNvCxnSpPr/>
          <p:nvPr/>
        </p:nvCxnSpPr>
        <p:spPr>
          <a:xfrm flipH="1">
            <a:off x="686495" y="1184050"/>
            <a:ext cx="7596300" cy="10500"/>
          </a:xfrm>
          <a:prstGeom prst="straightConnector1">
            <a:avLst/>
          </a:prstGeom>
          <a:noFill/>
          <a:ln cap="flat" cmpd="sng" w="9525">
            <a:solidFill>
              <a:srgbClr val="B7B7B7"/>
            </a:solidFill>
            <a:prstDash val="solid"/>
            <a:round/>
            <a:headEnd len="med" w="med" type="none"/>
            <a:tailEnd len="med" w="med" type="none"/>
          </a:ln>
        </p:spPr>
      </p:cxnSp>
      <p:sp>
        <p:nvSpPr>
          <p:cNvPr id="185" name="Google Shape;185;p21"/>
          <p:cNvSpPr txBox="1"/>
          <p:nvPr/>
        </p:nvSpPr>
        <p:spPr>
          <a:xfrm>
            <a:off x="729450" y="1355400"/>
            <a:ext cx="8272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Roboto"/>
                <a:ea typeface="Roboto"/>
                <a:cs typeface="Roboto"/>
                <a:sym typeface="Roboto"/>
              </a:rPr>
              <a:t>STEP 3:- Add another combination with different principal amount and time</a:t>
            </a:r>
            <a:endParaRPr sz="1800">
              <a:solidFill>
                <a:schemeClr val="dk2"/>
              </a:solidFill>
              <a:latin typeface="Roboto"/>
              <a:ea typeface="Roboto"/>
              <a:cs typeface="Roboto"/>
              <a:sym typeface="Roboto"/>
            </a:endParaRPr>
          </a:p>
        </p:txBody>
      </p:sp>
      <p:pic>
        <p:nvPicPr>
          <p:cNvPr id="186" name="Google Shape;186;p21"/>
          <p:cNvPicPr preferRelativeResize="0"/>
          <p:nvPr/>
        </p:nvPicPr>
        <p:blipFill>
          <a:blip r:embed="rId3">
            <a:alphaModFix/>
          </a:blip>
          <a:stretch>
            <a:fillRect/>
          </a:stretch>
        </p:blipFill>
        <p:spPr>
          <a:xfrm>
            <a:off x="1176300" y="1977955"/>
            <a:ext cx="6795000" cy="27593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727650" y="659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FEATURE FLOW - A USER’S POV</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192" name="Google Shape;192;p22"/>
          <p:cNvCxnSpPr/>
          <p:nvPr/>
        </p:nvCxnSpPr>
        <p:spPr>
          <a:xfrm flipH="1">
            <a:off x="686495" y="1184050"/>
            <a:ext cx="7596300" cy="10500"/>
          </a:xfrm>
          <a:prstGeom prst="straightConnector1">
            <a:avLst/>
          </a:prstGeom>
          <a:noFill/>
          <a:ln cap="flat" cmpd="sng" w="9525">
            <a:solidFill>
              <a:srgbClr val="B7B7B7"/>
            </a:solidFill>
            <a:prstDash val="solid"/>
            <a:round/>
            <a:headEnd len="med" w="med" type="none"/>
            <a:tailEnd len="med" w="med" type="none"/>
          </a:ln>
        </p:spPr>
      </p:cxnSp>
      <p:sp>
        <p:nvSpPr>
          <p:cNvPr id="193" name="Google Shape;193;p22"/>
          <p:cNvSpPr txBox="1"/>
          <p:nvPr/>
        </p:nvSpPr>
        <p:spPr>
          <a:xfrm>
            <a:off x="727650" y="1355400"/>
            <a:ext cx="679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Roboto"/>
                <a:ea typeface="Roboto"/>
                <a:cs typeface="Roboto"/>
                <a:sym typeface="Roboto"/>
              </a:rPr>
              <a:t>STEP 4:- Hit calculate and obtain the suggestion score for each</a:t>
            </a:r>
            <a:endParaRPr sz="1800">
              <a:solidFill>
                <a:schemeClr val="dk2"/>
              </a:solidFill>
              <a:latin typeface="Roboto"/>
              <a:ea typeface="Roboto"/>
              <a:cs typeface="Roboto"/>
              <a:sym typeface="Roboto"/>
            </a:endParaRPr>
          </a:p>
        </p:txBody>
      </p:sp>
      <p:pic>
        <p:nvPicPr>
          <p:cNvPr id="194" name="Google Shape;194;p22"/>
          <p:cNvPicPr preferRelativeResize="0"/>
          <p:nvPr/>
        </p:nvPicPr>
        <p:blipFill>
          <a:blip r:embed="rId3">
            <a:alphaModFix/>
          </a:blip>
          <a:stretch>
            <a:fillRect/>
          </a:stretch>
        </p:blipFill>
        <p:spPr>
          <a:xfrm>
            <a:off x="1119125" y="1977950"/>
            <a:ext cx="6905749" cy="2614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type="title"/>
          </p:nvPr>
        </p:nvSpPr>
        <p:spPr>
          <a:xfrm>
            <a:off x="727650" y="659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FEATURE FLOW OF TVS-ML MODEL</a:t>
            </a:r>
            <a:endParaRPr/>
          </a:p>
        </p:txBody>
      </p:sp>
      <p:cxnSp>
        <p:nvCxnSpPr>
          <p:cNvPr id="200" name="Google Shape;200;p23"/>
          <p:cNvCxnSpPr/>
          <p:nvPr/>
        </p:nvCxnSpPr>
        <p:spPr>
          <a:xfrm flipH="1">
            <a:off x="686495" y="1184050"/>
            <a:ext cx="7596300" cy="10500"/>
          </a:xfrm>
          <a:prstGeom prst="straightConnector1">
            <a:avLst/>
          </a:prstGeom>
          <a:noFill/>
          <a:ln cap="flat" cmpd="sng" w="9525">
            <a:solidFill>
              <a:srgbClr val="B7B7B7"/>
            </a:solidFill>
            <a:prstDash val="solid"/>
            <a:round/>
            <a:headEnd len="med" w="med" type="none"/>
            <a:tailEnd len="med" w="med" type="none"/>
          </a:ln>
        </p:spPr>
      </p:cxnSp>
      <p:sp>
        <p:nvSpPr>
          <p:cNvPr id="201" name="Google Shape;201;p23"/>
          <p:cNvSpPr txBox="1"/>
          <p:nvPr/>
        </p:nvSpPr>
        <p:spPr>
          <a:xfrm>
            <a:off x="727650" y="1355400"/>
            <a:ext cx="679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Roboto"/>
                <a:ea typeface="Roboto"/>
                <a:cs typeface="Roboto"/>
                <a:sym typeface="Roboto"/>
              </a:rPr>
              <a:t>STEP 1:- Collecting User’s basic financial information</a:t>
            </a:r>
            <a:endParaRPr sz="1800">
              <a:solidFill>
                <a:schemeClr val="dk2"/>
              </a:solidFill>
              <a:latin typeface="Roboto"/>
              <a:ea typeface="Roboto"/>
              <a:cs typeface="Roboto"/>
              <a:sym typeface="Roboto"/>
            </a:endParaRPr>
          </a:p>
        </p:txBody>
      </p:sp>
      <p:pic>
        <p:nvPicPr>
          <p:cNvPr id="202" name="Google Shape;202;p23"/>
          <p:cNvPicPr preferRelativeResize="0"/>
          <p:nvPr/>
        </p:nvPicPr>
        <p:blipFill>
          <a:blip r:embed="rId3">
            <a:alphaModFix/>
          </a:blip>
          <a:stretch>
            <a:fillRect/>
          </a:stretch>
        </p:blipFill>
        <p:spPr>
          <a:xfrm>
            <a:off x="3290550" y="1817100"/>
            <a:ext cx="2388206" cy="30215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